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91" r:id="rId3"/>
    <p:sldId id="261" r:id="rId4"/>
    <p:sldId id="263" r:id="rId5"/>
    <p:sldId id="265" r:id="rId6"/>
    <p:sldId id="278" r:id="rId7"/>
    <p:sldId id="279" r:id="rId8"/>
    <p:sldId id="281" r:id="rId9"/>
    <p:sldId id="282" r:id="rId10"/>
    <p:sldId id="284" r:id="rId11"/>
    <p:sldId id="266" r:id="rId12"/>
    <p:sldId id="267" r:id="rId13"/>
    <p:sldId id="268" r:id="rId14"/>
    <p:sldId id="285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68A"/>
    <a:srgbClr val="002D3C"/>
    <a:srgbClr val="53606E"/>
    <a:srgbClr val="DAB339"/>
    <a:srgbClr val="49A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67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002D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 userDrawn="1"/>
        </p:nvGrpSpPr>
        <p:grpSpPr>
          <a:xfrm>
            <a:off x="0" y="59625"/>
            <a:ext cx="7325033" cy="6383664"/>
            <a:chOff x="0" y="196785"/>
            <a:chExt cx="7325033" cy="6383664"/>
          </a:xfrm>
        </p:grpSpPr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29538"/>
              <a:ext cx="4045257" cy="4970368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3526" y="1723380"/>
              <a:ext cx="2812933" cy="3453559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1450" y="196785"/>
              <a:ext cx="3145388" cy="386172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260" y="1912856"/>
              <a:ext cx="3801767" cy="4667593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9670" y="1222417"/>
              <a:ext cx="2295363" cy="4637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4635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rgbClr val="002D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353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544042" y="978823"/>
            <a:ext cx="4035972" cy="0"/>
          </a:xfrm>
          <a:prstGeom prst="line">
            <a:avLst/>
          </a:prstGeom>
          <a:ln w="127000">
            <a:solidFill>
              <a:srgbClr val="49A8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290" y="6492842"/>
            <a:ext cx="1170312" cy="23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33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544042" y="978823"/>
            <a:ext cx="4035972" cy="0"/>
          </a:xfrm>
          <a:prstGeom prst="line">
            <a:avLst/>
          </a:prstGeom>
          <a:ln w="127000">
            <a:solidFill>
              <a:srgbClr val="49A8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22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D20FB-F19B-41F8-89C6-9CCEF9576FED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5296F-084F-4BEC-A29F-3D65C2B41E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168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157032" y="1797010"/>
            <a:ext cx="7034968" cy="16931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fr-FR" sz="3600" dirty="0" smtClean="0">
                <a:solidFill>
                  <a:schemeClr val="bg1"/>
                </a:solidFill>
                <a:latin typeface="+mn-lt"/>
              </a:rPr>
              <a:t>Dossier de </a:t>
            </a:r>
            <a:r>
              <a:rPr lang="fr-FR" sz="3600" dirty="0" smtClean="0">
                <a:solidFill>
                  <a:schemeClr val="bg1"/>
                </a:solidFill>
                <a:latin typeface="+mn-lt"/>
              </a:rPr>
              <a:t>projet </a:t>
            </a:r>
            <a:r>
              <a:rPr lang="fr-FR" sz="3600" dirty="0" smtClean="0">
                <a:solidFill>
                  <a:schemeClr val="bg1"/>
                </a:solidFill>
                <a:latin typeface="+mn-lt"/>
              </a:rPr>
              <a:t>de transformation</a:t>
            </a:r>
            <a:br>
              <a:rPr lang="fr-FR" sz="3600" dirty="0" smtClean="0">
                <a:solidFill>
                  <a:schemeClr val="bg1"/>
                </a:solidFill>
                <a:latin typeface="+mn-lt"/>
              </a:rPr>
            </a:br>
            <a:r>
              <a:rPr lang="fr-FR" sz="2000" dirty="0" smtClean="0">
                <a:solidFill>
                  <a:schemeClr val="bg1"/>
                </a:solidFill>
              </a:rPr>
              <a:t>ACRONYME DU PROJET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218634" y="5289744"/>
            <a:ext cx="778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bg1"/>
                </a:solidFill>
              </a:rPr>
              <a:t>Date</a:t>
            </a:r>
            <a:endParaRPr lang="fr-FR" i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57032" y="5758187"/>
            <a:ext cx="6825285" cy="747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377008" y="5947412"/>
            <a:ext cx="45654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D3C"/>
                </a:solidFill>
              </a:rPr>
              <a:t>Votre structure : Nom, logos (facultatif)</a:t>
            </a:r>
            <a:endParaRPr lang="fr-FR" dirty="0">
              <a:solidFill>
                <a:srgbClr val="002D3C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157032" y="4152378"/>
            <a:ext cx="6948487" cy="1137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16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24442" y="223607"/>
            <a:ext cx="7920880" cy="4900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POSITIONNEMENT DU PROJET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Espace réservé du contenu 6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1430568"/>
              </p:ext>
            </p:extLst>
          </p:nvPr>
        </p:nvGraphicFramePr>
        <p:xfrm>
          <a:off x="887894" y="1242393"/>
          <a:ext cx="10313136" cy="5071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6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52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Matrice SWOT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0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52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D3C"/>
                          </a:solidFill>
                        </a:rPr>
                        <a:t>Forces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D3C"/>
                          </a:solidFill>
                        </a:rPr>
                        <a:t>Faiblesses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4079"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52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D3C"/>
                          </a:solidFill>
                        </a:rPr>
                        <a:t>Opportunités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2D3C"/>
                          </a:solidFill>
                        </a:rPr>
                        <a:t>Menaces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3893"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26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37088" y="247948"/>
            <a:ext cx="11112181" cy="4900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ORGANIGRAMME DES TÂCHES (Plan de travail)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Espace réservé du contenu 3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61721728"/>
              </p:ext>
            </p:extLst>
          </p:nvPr>
        </p:nvGraphicFramePr>
        <p:xfrm>
          <a:off x="541864" y="1332442"/>
          <a:ext cx="11305579" cy="4144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1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7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3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1843">
                  <a:extLst>
                    <a:ext uri="{9D8B030D-6E8A-4147-A177-3AD203B41FA5}">
                      <a16:colId xmlns:a16="http://schemas.microsoft.com/office/drawing/2014/main" val="2934758578"/>
                    </a:ext>
                  </a:extLst>
                </a:gridCol>
              </a:tblGrid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LOT DE TRAVAIL / ETAPES</a:t>
                      </a:r>
                      <a:endParaRPr lang="fr-FR" sz="16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DESCRIPTION </a:t>
                      </a:r>
                    </a:p>
                    <a:p>
                      <a:pPr algn="ctr"/>
                      <a:r>
                        <a:rPr lang="fr-FR" sz="1200" i="1" dirty="0" smtClean="0"/>
                        <a:t>(objectifs,</a:t>
                      </a:r>
                      <a:r>
                        <a:rPr lang="fr-FR" sz="1200" i="1" baseline="0" dirty="0" smtClean="0"/>
                        <a:t> résultats attendus)</a:t>
                      </a:r>
                      <a:endParaRPr lang="fr-FR" sz="1200" i="1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LIVRABLES</a:t>
                      </a:r>
                      <a:endParaRPr lang="fr-FR" sz="16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MOYENS</a:t>
                      </a:r>
                      <a:r>
                        <a:rPr lang="fr-FR" sz="1600" baseline="0" dirty="0" smtClean="0"/>
                        <a:t> A MOBILISER ET COUTS ASSOCIES (</a:t>
                      </a:r>
                      <a:r>
                        <a:rPr lang="fr-FR" sz="1600" baseline="0" dirty="0" err="1" smtClean="0"/>
                        <a:t>dt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dirty="0" err="1" smtClean="0"/>
                        <a:t>invest</a:t>
                      </a:r>
                      <a:r>
                        <a:rPr lang="fr-FR" sz="1600" baseline="0" dirty="0" smtClean="0"/>
                        <a:t>) </a:t>
                      </a:r>
                      <a:endParaRPr lang="fr-FR" sz="16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DUREE (mois)</a:t>
                      </a:r>
                      <a:endParaRPr lang="fr-FR" sz="16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WP0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Pilotage du</a:t>
                      </a:r>
                      <a:r>
                        <a:rPr lang="fr-FR" sz="1400" baseline="0" dirty="0" smtClean="0">
                          <a:solidFill>
                            <a:srgbClr val="002D3C"/>
                          </a:solidFill>
                        </a:rPr>
                        <a:t> projet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Plan de management du projet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WP1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…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…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WP2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WP3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WP4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62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…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8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32909" y="274406"/>
            <a:ext cx="7920880" cy="490066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PLANNING PROJET (GANTT)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6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19149" y="270173"/>
            <a:ext cx="10320979" cy="490066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SYNTHESE DES DONNÉES FINANCIÈRES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Espace réservé du contenu 5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04920408"/>
              </p:ext>
            </p:extLst>
          </p:nvPr>
        </p:nvGraphicFramePr>
        <p:xfrm>
          <a:off x="506068" y="1544039"/>
          <a:ext cx="11134726" cy="298704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15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4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288">
                  <a:extLst>
                    <a:ext uri="{9D8B030D-6E8A-4147-A177-3AD203B41FA5}">
                      <a16:colId xmlns:a16="http://schemas.microsoft.com/office/drawing/2014/main" val="1742722592"/>
                    </a:ext>
                  </a:extLst>
                </a:gridCol>
                <a:gridCol w="1324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22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02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447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STRUCTURE</a:t>
                      </a:r>
                      <a:endParaRPr lang="fr-FR" sz="11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BUDGET</a:t>
                      </a:r>
                    </a:p>
                    <a:p>
                      <a:pPr algn="ctr"/>
                      <a:r>
                        <a:rPr lang="fr-FR" sz="1100" dirty="0" smtClean="0"/>
                        <a:t>TOTAL</a:t>
                      </a:r>
                    </a:p>
                    <a:p>
                      <a:pPr algn="ctr"/>
                      <a:r>
                        <a:rPr lang="fr-FR" sz="1000" dirty="0" smtClean="0"/>
                        <a:t>(k€)</a:t>
                      </a:r>
                      <a:endParaRPr lang="fr-FR" sz="10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TOTAL</a:t>
                      </a:r>
                      <a:r>
                        <a:rPr lang="fr-FR" sz="1000" baseline="0" dirty="0" smtClean="0"/>
                        <a:t> FRAIS DE PERSONNEL (k€)</a:t>
                      </a:r>
                      <a:endParaRPr lang="fr-FR" sz="1000" dirty="0" smtClean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TOTAL FRAIS GENERAUX ET ACHATS (k€)</a:t>
                      </a:r>
                      <a:endParaRPr lang="fr-FR" sz="10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TOTAL SOUS</a:t>
                      </a:r>
                      <a:r>
                        <a:rPr lang="fr-FR" sz="1100" baseline="0" dirty="0" smtClean="0"/>
                        <a:t>-TRAITANCE (k€)</a:t>
                      </a:r>
                      <a:endParaRPr lang="fr-FR" sz="11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TOTAL INVESTISSEMENTS, AMORTISSEMENTS</a:t>
                      </a:r>
                      <a:r>
                        <a:rPr lang="fr-FR" sz="1100" baseline="0" dirty="0" smtClean="0"/>
                        <a:t> (k€)</a:t>
                      </a:r>
                      <a:endParaRPr lang="fr-FR" sz="11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PRÉVISION</a:t>
                      </a:r>
                      <a:r>
                        <a:rPr lang="fr-FR" sz="1100" baseline="0" dirty="0" smtClean="0"/>
                        <a:t> CA CUMULÉ SUR</a:t>
                      </a:r>
                    </a:p>
                    <a:p>
                      <a:pPr algn="ctr"/>
                      <a:r>
                        <a:rPr lang="fr-FR" sz="1100" baseline="0" dirty="0" smtClean="0"/>
                        <a:t>LES 3 PREMIÈRES ANNÉES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(k€)</a:t>
                      </a:r>
                      <a:endParaRPr lang="fr-FR" sz="10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EMPLOIS CRÉÉS</a:t>
                      </a:r>
                    </a:p>
                    <a:p>
                      <a:pPr algn="ctr"/>
                      <a:r>
                        <a:rPr lang="fr-FR" sz="1100" dirty="0" smtClean="0"/>
                        <a:t>OU MAINTENUS</a:t>
                      </a:r>
                      <a:endParaRPr lang="fr-FR" sz="11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DÉPARTEMENT</a:t>
                      </a:r>
                      <a:endParaRPr lang="fr-FR" sz="11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Porteur</a:t>
                      </a: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Partenaire 1</a:t>
                      </a: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Partenaire</a:t>
                      </a:r>
                      <a:r>
                        <a:rPr lang="fr-FR" sz="1200" baseline="0" dirty="0" smtClean="0"/>
                        <a:t> 2</a:t>
                      </a: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Partenaire 3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Partenaire 4</a:t>
                      </a: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TOTAL</a:t>
                      </a:r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01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19149" y="270173"/>
            <a:ext cx="10320979" cy="490066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RETOMBÉES </a:t>
            </a:r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ATTENDUES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Espace réservé du contenu 5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67713088"/>
              </p:ext>
            </p:extLst>
          </p:nvPr>
        </p:nvGraphicFramePr>
        <p:xfrm>
          <a:off x="638589" y="1619478"/>
          <a:ext cx="11134726" cy="2647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7363">
                  <a:extLst>
                    <a:ext uri="{9D8B030D-6E8A-4147-A177-3AD203B41FA5}">
                      <a16:colId xmlns:a16="http://schemas.microsoft.com/office/drawing/2014/main" val="3766219032"/>
                    </a:ext>
                  </a:extLst>
                </a:gridCol>
              </a:tblGrid>
              <a:tr h="573435">
                <a:tc gridSpan="2">
                  <a:txBody>
                    <a:bodyPr/>
                    <a:lstStyle/>
                    <a:p>
                      <a:pPr algn="l"/>
                      <a:r>
                        <a:rPr lang="fr-FR" sz="1100" dirty="0" smtClean="0"/>
                        <a:t>RETOMBÉES SOCIALES ATTENDUES</a:t>
                      </a:r>
                    </a:p>
                    <a:p>
                      <a:pPr algn="l"/>
                      <a:r>
                        <a:rPr lang="fr-FR" sz="1100" b="0" i="1" dirty="0" smtClean="0"/>
                        <a:t>(localisation</a:t>
                      </a:r>
                      <a:r>
                        <a:rPr lang="fr-FR" sz="1100" b="0" i="1" baseline="0" dirty="0" smtClean="0"/>
                        <a:t> des activités, </a:t>
                      </a:r>
                      <a:r>
                        <a:rPr lang="fr-FR" sz="1100" b="0" i="1" dirty="0" smtClean="0"/>
                        <a:t>nombre d'emplois créés/maintenus, nombre d’emplois indirects, investissements…) </a:t>
                      </a:r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301">
                <a:tc>
                  <a:txBody>
                    <a:bodyPr/>
                    <a:lstStyle/>
                    <a:p>
                      <a:pPr algn="l"/>
                      <a:r>
                        <a:rPr lang="fr-FR" sz="1100" b="0" i="1" dirty="0" smtClean="0">
                          <a:solidFill>
                            <a:schemeClr val="bg1"/>
                          </a:solidFill>
                        </a:rPr>
                        <a:t>PHASE</a:t>
                      </a:r>
                      <a:r>
                        <a:rPr lang="fr-FR" sz="1100" b="0" i="1" baseline="0" dirty="0" smtClean="0">
                          <a:solidFill>
                            <a:schemeClr val="bg1"/>
                          </a:solidFill>
                        </a:rPr>
                        <a:t> D’EXÉCUTION DU PROJET</a:t>
                      </a:r>
                      <a:endParaRPr lang="fr-FR" sz="1100" b="0" i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0" i="1" dirty="0" smtClean="0">
                          <a:solidFill>
                            <a:schemeClr val="bg1"/>
                          </a:solidFill>
                        </a:rPr>
                        <a:t>PHASE D’EXPLOITATION DES RÉSULTATS DU PROJET (activités industrielles et commerciales</a:t>
                      </a:r>
                      <a:r>
                        <a:rPr lang="fr-FR" sz="1100" b="0" i="1" baseline="0" dirty="0" smtClean="0">
                          <a:solidFill>
                            <a:schemeClr val="bg1"/>
                          </a:solidFill>
                        </a:rPr>
                        <a:t> futures)</a:t>
                      </a:r>
                      <a:endParaRPr lang="fr-FR" sz="1100" b="0" i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847635"/>
                  </a:ext>
                </a:extLst>
              </a:tr>
              <a:tr h="1552986"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Espace réservé du contenu 10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18158946"/>
              </p:ext>
            </p:extLst>
          </p:nvPr>
        </p:nvGraphicFramePr>
        <p:xfrm>
          <a:off x="638589" y="4340085"/>
          <a:ext cx="11134726" cy="1693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4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79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CONTRIBUTION DU PROJET À L'ÉCOSYSTÈME DU PÔLE EMC2</a:t>
                      </a:r>
                    </a:p>
                    <a:p>
                      <a:r>
                        <a:rPr lang="fr-FR" sz="1400" b="0" i="1" dirty="0" smtClean="0"/>
                        <a:t>(Cohérence avec la</a:t>
                      </a:r>
                      <a:r>
                        <a:rPr lang="fr-FR" sz="1400" b="0" i="1" baseline="0" dirty="0" smtClean="0"/>
                        <a:t> feuille de route du pôle</a:t>
                      </a:r>
                      <a:r>
                        <a:rPr lang="fr-FR" sz="1400" b="0" i="1" dirty="0" smtClean="0"/>
                        <a:t>, impact industriel, économique et scientifique en régions Pays de la Loire, Bretagne)</a:t>
                      </a:r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4526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7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37823" y="225960"/>
            <a:ext cx="9728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AIDE POUR REMPLIR LE PPT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e 17"/>
          <p:cNvGrpSpPr/>
          <p:nvPr/>
        </p:nvGrpSpPr>
        <p:grpSpPr>
          <a:xfrm>
            <a:off x="4260266" y="4128941"/>
            <a:ext cx="7265056" cy="1656144"/>
            <a:chOff x="5144484" y="1309034"/>
            <a:chExt cx="7265056" cy="1656144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5368943" y="1309034"/>
              <a:ext cx="7040597" cy="3600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D3C"/>
                  </a:solidFill>
                </a:rPr>
                <a:t>Réduire l'impact environnemental des procédés et des produits</a:t>
              </a: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5368934" y="1741082"/>
              <a:ext cx="7040597" cy="3600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D3C"/>
                  </a:solidFill>
                </a:rPr>
                <a:t>Innover pour l'industrialisation et la fabrication des produits</a:t>
              </a: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5368935" y="2173130"/>
              <a:ext cx="7040598" cy="3600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D3C"/>
                  </a:solidFill>
                </a:rPr>
                <a:t>Digitaliser l'industrie</a:t>
              </a: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5368934" y="2605178"/>
              <a:ext cx="7040597" cy="3600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400" b="1" dirty="0">
                  <a:solidFill>
                    <a:srgbClr val="002D3C"/>
                  </a:solidFill>
                </a:rPr>
                <a:t>Valoriser l’humain dans l'usine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145018" y="1417026"/>
              <a:ext cx="144016" cy="14401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144484" y="1855377"/>
              <a:ext cx="144016" cy="14401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4484" y="2281122"/>
              <a:ext cx="144016" cy="14401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2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45018" y="2713170"/>
              <a:ext cx="144016" cy="14401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2"/>
                </a:solidFill>
              </a:endParaRPr>
            </a:p>
          </p:txBody>
        </p:sp>
      </p:grpSp>
      <p:pic>
        <p:nvPicPr>
          <p:cNvPr id="19" name="Picture 2" descr="C:\Users\aalliot\Desktop\ppt pres générale pole\boat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794" y="2097246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aalliot\Desktop\ppt pres générale pole\departures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00AAB1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428" y="2097246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C:\Users\aalliot\Desktop\ppt pres générale pole\robotic-arm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611" y="2097246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ZoneTexte 21"/>
          <p:cNvSpPr txBox="1"/>
          <p:nvPr/>
        </p:nvSpPr>
        <p:spPr>
          <a:xfrm>
            <a:off x="3992963" y="2825220"/>
            <a:ext cx="1545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AÉRONAUTIQUE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342586" y="2824172"/>
            <a:ext cx="2257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BIENS D’ÉQUIPEMENTS INDUSTRIELS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673698" y="2825220"/>
            <a:ext cx="1005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NAUTISME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693939" y="3409178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399123" y="3408130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104307" y="3408130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37823" y="4830978"/>
            <a:ext cx="2648673" cy="923330"/>
          </a:xfrm>
          <a:prstGeom prst="rect">
            <a:avLst/>
          </a:prstGeom>
          <a:noFill/>
          <a:ln w="12700">
            <a:solidFill>
              <a:srgbClr val="002D3C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002D3C"/>
                </a:solidFill>
              </a:rPr>
              <a:t>Clic droit </a:t>
            </a:r>
            <a:r>
              <a:rPr lang="fr-FR" sz="1400" dirty="0">
                <a:solidFill>
                  <a:srgbClr val="002D3C"/>
                </a:solidFill>
              </a:rPr>
              <a:t>sur le carré </a:t>
            </a:r>
            <a:r>
              <a:rPr lang="fr-FR" sz="1400" dirty="0" smtClean="0">
                <a:solidFill>
                  <a:srgbClr val="002D3C"/>
                </a:solidFill>
              </a:rPr>
              <a:t>et « modifier le texte ».</a:t>
            </a:r>
            <a:endParaRPr lang="fr-FR" sz="1400" dirty="0">
              <a:solidFill>
                <a:srgbClr val="002D3C"/>
              </a:solidFill>
            </a:endParaRPr>
          </a:p>
          <a:p>
            <a:endParaRPr lang="fr-FR" sz="1200" dirty="0">
              <a:solidFill>
                <a:srgbClr val="002D3C"/>
              </a:solidFill>
            </a:endParaRPr>
          </a:p>
          <a:p>
            <a:r>
              <a:rPr lang="fr-FR" sz="1400" dirty="0">
                <a:solidFill>
                  <a:srgbClr val="002D3C"/>
                </a:solidFill>
              </a:rPr>
              <a:t>Cochez en mettant un « x </a:t>
            </a:r>
            <a:r>
              <a:rPr lang="fr-FR" sz="1400" dirty="0" smtClean="0">
                <a:solidFill>
                  <a:srgbClr val="002D3C"/>
                </a:solidFill>
              </a:rPr>
              <a:t>»</a:t>
            </a:r>
            <a:endParaRPr lang="fr-FR" dirty="0"/>
          </a:p>
        </p:txBody>
      </p:sp>
      <p:cxnSp>
        <p:nvCxnSpPr>
          <p:cNvPr id="34" name="Connecteur en angle 33"/>
          <p:cNvCxnSpPr>
            <a:stCxn id="32" idx="0"/>
            <a:endCxn id="25" idx="1"/>
          </p:cNvCxnSpPr>
          <p:nvPr/>
        </p:nvCxnSpPr>
        <p:spPr>
          <a:xfrm rot="5400000" flipH="1" flipV="1">
            <a:off x="2553153" y="2690193"/>
            <a:ext cx="1349792" cy="2931779"/>
          </a:xfrm>
          <a:prstGeom prst="bentConnector2">
            <a:avLst/>
          </a:prstGeom>
          <a:ln w="12700">
            <a:solidFill>
              <a:srgbClr val="002D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32" idx="3"/>
            <a:endCxn id="15" idx="1"/>
          </p:cNvCxnSpPr>
          <p:nvPr/>
        </p:nvCxnSpPr>
        <p:spPr>
          <a:xfrm flipV="1">
            <a:off x="3086496" y="4747292"/>
            <a:ext cx="1173770" cy="545351"/>
          </a:xfrm>
          <a:prstGeom prst="line">
            <a:avLst/>
          </a:prstGeom>
          <a:ln w="12700">
            <a:solidFill>
              <a:srgbClr val="002D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9140777" y="2180711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spc="300" dirty="0" smtClean="0"/>
              <a:t>…</a:t>
            </a:r>
            <a:endParaRPr lang="fr-FR" sz="2000" spc="300" dirty="0"/>
          </a:p>
        </p:txBody>
      </p:sp>
    </p:spTree>
    <p:extLst>
      <p:ext uri="{BB962C8B-B14F-4D97-AF65-F5344CB8AC3E}">
        <p14:creationId xmlns:p14="http://schemas.microsoft.com/office/powerpoint/2010/main" val="269162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2488" y="182640"/>
            <a:ext cx="7930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FICHE SIGNALÉTIQUE DU PROJET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itre 1"/>
          <p:cNvSpPr txBox="1">
            <a:spLocks/>
          </p:cNvSpPr>
          <p:nvPr/>
        </p:nvSpPr>
        <p:spPr>
          <a:xfrm>
            <a:off x="150248" y="5228634"/>
            <a:ext cx="3890941" cy="538352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>
            <a:lvl1pPr algn="ctr" defTabSz="914296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>
                <a:solidFill>
                  <a:srgbClr val="86888C"/>
                </a:solidFill>
                <a:latin typeface="+mn-lt"/>
                <a:ea typeface="+mn-ea"/>
                <a:cs typeface="+mn-cs"/>
              </a:rPr>
              <a:t>NATURE DU PROJET</a:t>
            </a:r>
            <a:endParaRPr lang="fr-FR" sz="2400" b="1" dirty="0">
              <a:solidFill>
                <a:srgbClr val="86888C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63450" y="5712674"/>
            <a:ext cx="2257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Diversification ou</a:t>
            </a:r>
          </a:p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Investissement dans de nouvelles activité</a:t>
            </a:r>
            <a:endParaRPr lang="fr-FR" sz="1200" b="1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764081" y="5720288"/>
            <a:ext cx="1983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Modernisation industrielle des sites de production</a:t>
            </a:r>
            <a:endParaRPr lang="fr-FR" sz="1200" b="1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5193385" y="5731853"/>
            <a:ext cx="2084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Transformation numérique</a:t>
            </a:r>
          </a:p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(industrie </a:t>
            </a:r>
            <a:r>
              <a:rPr lang="fr-FR" sz="1200" b="1" dirty="0">
                <a:solidFill>
                  <a:srgbClr val="00AAB1"/>
                </a:solidFill>
                <a:latin typeface="HermesFB Regular" pitchFamily="50" charset="0"/>
              </a:rPr>
              <a:t>du futur)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7712764" y="5627954"/>
            <a:ext cx="2260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Amélioration </a:t>
            </a:r>
            <a:r>
              <a:rPr lang="fr-FR" sz="1200" b="1" dirty="0">
                <a:solidFill>
                  <a:srgbClr val="00AAB1"/>
                </a:solidFill>
                <a:latin typeface="HermesFB Regular" pitchFamily="50" charset="0"/>
              </a:rPr>
              <a:t>de la performance environnementale des procédés de production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10480519" y="5805006"/>
            <a:ext cx="1428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00AAB1"/>
                </a:solidFill>
                <a:latin typeface="HermesFB Regular" pitchFamily="50" charset="0"/>
              </a:rPr>
              <a:t>Consolidation </a:t>
            </a:r>
            <a:r>
              <a:rPr lang="fr-FR" sz="1200" b="1" dirty="0">
                <a:solidFill>
                  <a:srgbClr val="00AAB1"/>
                </a:solidFill>
                <a:latin typeface="HermesFB Regular" pitchFamily="50" charset="0"/>
              </a:rPr>
              <a:t>de la filière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047979" y="6620847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683950" y="6619799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63531" y="6619799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770941" y="6586746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41496" y="6378184"/>
            <a:ext cx="1550504" cy="4798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11122998" y="6586746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graphicFrame>
        <p:nvGraphicFramePr>
          <p:cNvPr id="57" name="Tableau 56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45239100"/>
              </p:ext>
            </p:extLst>
          </p:nvPr>
        </p:nvGraphicFramePr>
        <p:xfrm>
          <a:off x="505991" y="1149037"/>
          <a:ext cx="11012753" cy="2004418"/>
        </p:xfrm>
        <a:graphic>
          <a:graphicData uri="http://schemas.openxmlformats.org/drawingml/2006/table">
            <a:tbl>
              <a:tblPr firstCol="1" bandRow="1">
                <a:tableStyleId>{6E25E649-3F16-4E02-A733-19D2CDBF48F0}</a:tableStyleId>
              </a:tblPr>
              <a:tblGrid>
                <a:gridCol w="2220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1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Intitulé</a:t>
                      </a:r>
                      <a:endParaRPr lang="fr-FR" sz="1600" dirty="0"/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600" b="1" kern="1200" dirty="0">
                        <a:solidFill>
                          <a:srgbClr val="002D3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Acronyme</a:t>
                      </a:r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AAP - Financeur</a:t>
                      </a:r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7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Durée du projet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Co-labellisation</a:t>
                      </a:r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9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Lien avec d’autres projets</a:t>
                      </a:r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Lien du projet à l’international</a:t>
                      </a:r>
                    </a:p>
                  </a:txBody>
                  <a:tcPr anchor="ctr">
                    <a:solidFill>
                      <a:srgbClr val="002D3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8" name="Titre 1"/>
          <p:cNvSpPr txBox="1">
            <a:spLocks/>
          </p:cNvSpPr>
          <p:nvPr/>
        </p:nvSpPr>
        <p:spPr>
          <a:xfrm>
            <a:off x="198774" y="3228492"/>
            <a:ext cx="1552297" cy="538352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>
            <a:lvl1pPr algn="ctr" defTabSz="914296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>
                <a:solidFill>
                  <a:srgbClr val="86888C"/>
                </a:solidFill>
                <a:latin typeface="+mn-lt"/>
                <a:ea typeface="+mn-ea"/>
                <a:cs typeface="+mn-cs"/>
              </a:rPr>
              <a:t>MARCHÉS</a:t>
            </a:r>
            <a:endParaRPr lang="fr-FR" sz="2400" b="1" dirty="0">
              <a:solidFill>
                <a:srgbClr val="86888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9" name="Picture 2" descr="C:\Users\aalliot\Desktop\ppt pres générale pole\boat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762" y="3711690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" descr="C:\Users\aalliot\Desktop\ppt pres générale pole\boa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5311" y="3711690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 descr="C:\Users\aalliot\Desktop\ppt pres générale pole\departures.pn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00AAB1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96" y="3711690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5" descr="C:\Users\aalliot\Desktop\ppt pres générale pole\robotic-arm (1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579" y="3711690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C:\Users\aalliot\Desktop\ppt pres générale pole\steering-whee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945" y="3711690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7" descr="C:\Users\aalliot\Desktop\ppt pres générale pole\wind-turbine-outlined-tool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128" y="3711690"/>
            <a:ext cx="567040" cy="5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ZoneTexte 50"/>
          <p:cNvSpPr txBox="1"/>
          <p:nvPr/>
        </p:nvSpPr>
        <p:spPr>
          <a:xfrm>
            <a:off x="93559" y="4439664"/>
            <a:ext cx="1618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AÉRONAUTIQUE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79554" y="4438616"/>
            <a:ext cx="2257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BIENS D’ÉQUIPEMENTS INDUSTRIELS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3810666" y="4439664"/>
            <a:ext cx="1005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NAUTISME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5178592" y="4438615"/>
            <a:ext cx="167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TRANSPORT TERRESTRE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7283878" y="4439664"/>
            <a:ext cx="879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ÉNERGIE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9095911" y="4439664"/>
            <a:ext cx="665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NAVAL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62" name="Ellipse 61"/>
          <p:cNvSpPr/>
          <p:nvPr/>
        </p:nvSpPr>
        <p:spPr>
          <a:xfrm>
            <a:off x="10694793" y="3711690"/>
            <a:ext cx="567040" cy="56704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?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10436514" y="4365463"/>
            <a:ext cx="1082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AAB1"/>
                </a:solidFill>
                <a:latin typeface="HermesFB Regular" pitchFamily="50" charset="0"/>
              </a:rPr>
              <a:t>Autre (s) ?</a:t>
            </a:r>
            <a:endParaRPr lang="fr-FR" sz="1200" dirty="0">
              <a:solidFill>
                <a:srgbClr val="00AAB1"/>
              </a:solidFill>
              <a:latin typeface="HermesFB Regular" pitchFamily="50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30907" y="4884476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36091" y="4883428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241275" y="4883428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946459" y="4883428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7651643" y="4883428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9356827" y="4883428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0905621" y="4869910"/>
            <a:ext cx="144016" cy="144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9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0159" y="200144"/>
            <a:ext cx="49295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RÉSUMÉ DU PROJET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4979588"/>
              </p:ext>
            </p:extLst>
          </p:nvPr>
        </p:nvGraphicFramePr>
        <p:xfrm>
          <a:off x="524935" y="1304925"/>
          <a:ext cx="7055442" cy="4955690"/>
        </p:xfrm>
        <a:graphic>
          <a:graphicData uri="http://schemas.openxmlformats.org/drawingml/2006/table">
            <a:tbl>
              <a:tblPr firstRow="1" bandRow="1">
                <a:solidFill>
                  <a:srgbClr val="84868A"/>
                </a:solidFill>
                <a:tableStyleId>{5C22544A-7EE6-4342-B048-85BDC9FD1C3A}</a:tableStyleId>
              </a:tblPr>
              <a:tblGrid>
                <a:gridCol w="7055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260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2D3C"/>
                          </a:solidFill>
                        </a:rPr>
                        <a:t>Résumé</a:t>
                      </a:r>
                      <a:r>
                        <a:rPr lang="fr-FR" baseline="0" dirty="0" smtClean="0">
                          <a:solidFill>
                            <a:srgbClr val="002D3C"/>
                          </a:solidFill>
                        </a:rPr>
                        <a:t> du projet</a:t>
                      </a:r>
                    </a:p>
                    <a:p>
                      <a:r>
                        <a:rPr lang="fr-FR" sz="1100" b="0" i="1" dirty="0" smtClean="0">
                          <a:solidFill>
                            <a:srgbClr val="002D3C"/>
                          </a:solidFill>
                        </a:rPr>
                        <a:t>Informations qui pourront être utilisées par le pôle pour sa communication externe (contexte marché, positionnement, objectifs, résultats attendus...) - 5 lignes max</a:t>
                      </a:r>
                    </a:p>
                  </a:txBody>
                  <a:tcPr marL="90336" marR="90336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4650">
                <a:tc>
                  <a:txBody>
                    <a:bodyPr/>
                    <a:lstStyle/>
                    <a:p>
                      <a:endParaRPr lang="fr-FR" sz="1400" dirty="0" smtClean="0"/>
                    </a:p>
                    <a:p>
                      <a:r>
                        <a:rPr lang="fr-FR" sz="1050" dirty="0" smtClean="0">
                          <a:solidFill>
                            <a:srgbClr val="002D3C"/>
                          </a:solidFill>
                        </a:rPr>
                        <a:t>&gt; Merci de résumer votre projet ici</a:t>
                      </a:r>
                      <a:endParaRPr lang="fr-FR" sz="1050" dirty="0">
                        <a:solidFill>
                          <a:srgbClr val="002D3C"/>
                        </a:solidFill>
                      </a:endParaRPr>
                    </a:p>
                  </a:txBody>
                  <a:tcPr marL="90336" marR="90336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697753" y="1304925"/>
            <a:ext cx="4170783" cy="23060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7697753" y="3725317"/>
            <a:ext cx="4170783" cy="2535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218836" y="4669800"/>
            <a:ext cx="3128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smtClean="0"/>
              <a:t>Vous pouvez insérer une photo</a:t>
            </a:r>
          </a:p>
          <a:p>
            <a:pPr algn="ctr"/>
            <a:r>
              <a:rPr lang="fr-FR" i="1" dirty="0" smtClean="0"/>
              <a:t>ici</a:t>
            </a:r>
            <a:endParaRPr lang="fr-FR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8218837" y="2134770"/>
            <a:ext cx="3128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smtClean="0"/>
              <a:t>Vous pouvez insérer une photo</a:t>
            </a:r>
          </a:p>
          <a:p>
            <a:pPr algn="ctr"/>
            <a:r>
              <a:rPr lang="fr-FR" i="1" dirty="0" smtClean="0"/>
              <a:t>ici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420440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6252" y="271840"/>
            <a:ext cx="10652443" cy="490066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PRÉSENTATION DU PORTEUR DU PROJET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>
            <p:custDataLst>
              <p:tags r:id="rId2"/>
            </p:custDataLst>
          </p:nvPr>
        </p:nvSpPr>
        <p:spPr>
          <a:xfrm>
            <a:off x="0" y="6612195"/>
            <a:ext cx="3328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>
                <a:latin typeface="+mj-lt"/>
              </a:rPr>
              <a:t>*Nature : Sites de productions, sites de R&amp;D</a:t>
            </a:r>
            <a:endParaRPr lang="fr-FR" sz="1400" i="1" dirty="0">
              <a:latin typeface="+mj-lt"/>
            </a:endParaRPr>
          </a:p>
        </p:txBody>
      </p:sp>
      <p:graphicFrame>
        <p:nvGraphicFramePr>
          <p:cNvPr id="8" name="Espace réservé du contenu 10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29647705"/>
              </p:ext>
            </p:extLst>
          </p:nvPr>
        </p:nvGraphicFramePr>
        <p:xfrm>
          <a:off x="6197697" y="1092779"/>
          <a:ext cx="5571038" cy="709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1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911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NATURE DE L’ACTIVITE</a:t>
                      </a:r>
                      <a:endParaRPr lang="fr-FR" sz="1200" b="0" i="1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49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34434"/>
              </p:ext>
            </p:extLst>
          </p:nvPr>
        </p:nvGraphicFramePr>
        <p:xfrm>
          <a:off x="466130" y="1092780"/>
          <a:ext cx="5670982" cy="1847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876">
                  <a:extLst>
                    <a:ext uri="{9D8B030D-6E8A-4147-A177-3AD203B41FA5}">
                      <a16:colId xmlns:a16="http://schemas.microsoft.com/office/drawing/2014/main" val="183454579"/>
                    </a:ext>
                  </a:extLst>
                </a:gridCol>
                <a:gridCol w="1338375">
                  <a:extLst>
                    <a:ext uri="{9D8B030D-6E8A-4147-A177-3AD203B41FA5}">
                      <a16:colId xmlns:a16="http://schemas.microsoft.com/office/drawing/2014/main" val="1205926947"/>
                    </a:ext>
                  </a:extLst>
                </a:gridCol>
                <a:gridCol w="1964731">
                  <a:extLst>
                    <a:ext uri="{9D8B030D-6E8A-4147-A177-3AD203B41FA5}">
                      <a16:colId xmlns:a16="http://schemas.microsoft.com/office/drawing/2014/main" val="319297012"/>
                    </a:ext>
                  </a:extLst>
                </a:gridCol>
              </a:tblGrid>
              <a:tr h="378363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NOM DU SITE</a:t>
                      </a:r>
                      <a:endParaRPr lang="fr-FR" sz="16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NATURE*</a:t>
                      </a:r>
                      <a:endParaRPr lang="fr-FR" sz="16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DEPARTEMENT</a:t>
                      </a:r>
                      <a:endParaRPr lang="fr-FR" sz="16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904910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Site 1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122617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Site</a:t>
                      </a:r>
                      <a:r>
                        <a:rPr lang="fr-FR" sz="1400" baseline="0" dirty="0" smtClean="0">
                          <a:solidFill>
                            <a:srgbClr val="002D3C"/>
                          </a:solidFill>
                        </a:rPr>
                        <a:t> 2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258995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….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576444"/>
                  </a:ext>
                </a:extLst>
              </a:tr>
            </a:tbl>
          </a:graphicData>
        </a:graphic>
      </p:graphicFrame>
      <p:graphicFrame>
        <p:nvGraphicFramePr>
          <p:cNvPr id="10" name="Espace réservé du contenu 10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055891581"/>
              </p:ext>
            </p:extLst>
          </p:nvPr>
        </p:nvGraphicFramePr>
        <p:xfrm>
          <a:off x="465734" y="2944113"/>
          <a:ext cx="11303000" cy="847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53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PRINCIPAUX PRODUITS ET/OU</a:t>
                      </a:r>
                      <a:r>
                        <a:rPr lang="fr-FR" sz="1400" baseline="0" dirty="0" smtClean="0"/>
                        <a:t> PROCÉDÉS PROPRES COMMERCIALISÉS OU EN COURS DE DÉVELOPPEMENT</a:t>
                      </a:r>
                      <a:endParaRPr lang="fr-FR" sz="1200" b="0" i="1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216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Espace réservé du contenu 10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675373792"/>
              </p:ext>
            </p:extLst>
          </p:nvPr>
        </p:nvGraphicFramePr>
        <p:xfrm>
          <a:off x="475061" y="3791129"/>
          <a:ext cx="11303000" cy="891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50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MODÈLES DE REVENUS, MODES DE COMMERCIALISATION,</a:t>
                      </a:r>
                      <a:r>
                        <a:rPr lang="fr-FR" sz="1400" baseline="0" dirty="0" smtClean="0"/>
                        <a:t> CIRCUITS DE DISTRIBUTION </a:t>
                      </a:r>
                      <a:r>
                        <a:rPr lang="fr-FR" sz="1400" b="0" i="1" baseline="0" dirty="0" smtClean="0"/>
                        <a:t>(ventes directes et/ou indirectes, licences…)</a:t>
                      </a:r>
                      <a:endParaRPr lang="fr-FR" sz="1200" b="0" i="1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6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Espace réservé du contenu 10"/>
          <p:cNvGraphicFramePr>
            <a:graphicFrameLocks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852031197"/>
              </p:ext>
            </p:extLst>
          </p:nvPr>
        </p:nvGraphicFramePr>
        <p:xfrm>
          <a:off x="465734" y="4711704"/>
          <a:ext cx="11298679" cy="9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458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POSITION CONCURENTIELLE DE L’ENTREPRISE ET PRINCIPAUX CONCURRENTS NATIONAUX</a:t>
                      </a:r>
                      <a:r>
                        <a:rPr lang="fr-FR" sz="1400" baseline="0" dirty="0" smtClean="0"/>
                        <a:t> ET INTERNATIONAUX</a:t>
                      </a:r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4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Espace réservé du contenu 10"/>
          <p:cNvGraphicFramePr>
            <a:graphicFrameLocks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743857959"/>
              </p:ext>
            </p:extLst>
          </p:nvPr>
        </p:nvGraphicFramePr>
        <p:xfrm>
          <a:off x="6197697" y="1828801"/>
          <a:ext cx="5571038" cy="1111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1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949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MARCHÉS ACTUELS </a:t>
                      </a:r>
                    </a:p>
                    <a:p>
                      <a:r>
                        <a:rPr lang="fr-FR" sz="1400" i="1" dirty="0" smtClean="0"/>
                        <a:t>(filières adressées, typologie de clients, zone géographique couverte…)</a:t>
                      </a:r>
                      <a:endParaRPr lang="fr-FR" sz="1200" i="1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754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Espace réservé du contenu 10"/>
          <p:cNvGraphicFramePr>
            <a:graphicFrameLocks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604749561"/>
              </p:ext>
            </p:extLst>
          </p:nvPr>
        </p:nvGraphicFramePr>
        <p:xfrm>
          <a:off x="465733" y="5672733"/>
          <a:ext cx="11298679" cy="102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363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SITUATION ACTUELLE, IMPACT COVID</a:t>
                      </a:r>
                      <a:endParaRPr lang="fr-FR" sz="1400" baseline="0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80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13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6253" y="271840"/>
            <a:ext cx="11366862" cy="490066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PRÉSENTATION DU PARTENARIAT </a:t>
            </a:r>
            <a:r>
              <a:rPr lang="fr-FR" sz="3600" b="1" i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 collaboratif)</a:t>
            </a:r>
            <a:endParaRPr lang="fr-FR" sz="3600" b="1" i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Espace réservé du contenu 4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22652639"/>
              </p:ext>
            </p:extLst>
          </p:nvPr>
        </p:nvGraphicFramePr>
        <p:xfrm>
          <a:off x="541503" y="2418521"/>
          <a:ext cx="11319193" cy="337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6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4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851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085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PARTENAIRES</a:t>
                      </a:r>
                      <a:endParaRPr lang="fr-FR" sz="14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TAILLE*</a:t>
                      </a:r>
                      <a:endParaRPr lang="fr-FR" sz="14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DÉPARTEMENT</a:t>
                      </a:r>
                      <a:endParaRPr lang="fr-FR" sz="14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COMPÉTENCES ET INTÉRÊT POUR LE PROJET</a:t>
                      </a:r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Partenaire 1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Partenaire</a:t>
                      </a:r>
                      <a:r>
                        <a:rPr lang="fr-FR" sz="1400" baseline="0" dirty="0" smtClean="0">
                          <a:solidFill>
                            <a:srgbClr val="002D3C"/>
                          </a:solidFill>
                        </a:rPr>
                        <a:t> 2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Partenaire 3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Partenaire 4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6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…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Espace réservé du contenu 4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12856712"/>
              </p:ext>
            </p:extLst>
          </p:nvPr>
        </p:nvGraphicFramePr>
        <p:xfrm>
          <a:off x="541503" y="1151312"/>
          <a:ext cx="11271614" cy="1171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3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04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50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PORTEUR</a:t>
                      </a:r>
                      <a:endParaRPr lang="fr-FR" sz="16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TAILLE*</a:t>
                      </a:r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DÉPARTEMENT</a:t>
                      </a:r>
                      <a:endParaRPr lang="fr-FR" sz="1600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COMPÉTENCES ET INTÉRÊT POUR LE PROJET</a:t>
                      </a:r>
                    </a:p>
                    <a:p>
                      <a:pPr algn="ctr"/>
                      <a:endParaRPr lang="fr-FR" sz="1600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59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002D3C"/>
                          </a:solidFill>
                        </a:rPr>
                        <a:t>Porteur</a:t>
                      </a:r>
                      <a:endParaRPr lang="fr-FR" sz="14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>
            <p:custDataLst>
              <p:tags r:id="rId4"/>
            </p:custDataLst>
          </p:nvPr>
        </p:nvSpPr>
        <p:spPr>
          <a:xfrm>
            <a:off x="446253" y="6373238"/>
            <a:ext cx="28335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latin typeface="+mj-lt"/>
              </a:rPr>
              <a:t>*Taille : PME, ETI, Grand Groupe</a:t>
            </a:r>
            <a:endParaRPr lang="fr-FR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3395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24442" y="223607"/>
            <a:ext cx="7920880" cy="4900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DESCRIPTION DU PROJET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Espace réservé du contenu 6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66208975"/>
              </p:ext>
            </p:extLst>
          </p:nvPr>
        </p:nvGraphicFramePr>
        <p:xfrm>
          <a:off x="529214" y="1089992"/>
          <a:ext cx="10291185" cy="1885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6990">
                <a:tc>
                  <a:txBody>
                    <a:bodyPr/>
                    <a:lstStyle/>
                    <a:p>
                      <a:pPr algn="l"/>
                      <a:r>
                        <a:rPr lang="fr-FR" sz="1600" dirty="0" smtClean="0"/>
                        <a:t>CONTEXTE,</a:t>
                      </a:r>
                      <a:r>
                        <a:rPr lang="fr-FR" sz="1600" baseline="0" dirty="0" smtClean="0"/>
                        <a:t> ÉTAT DE L’ART, POSITONNEMENT</a:t>
                      </a:r>
                      <a:endParaRPr lang="fr-FR" sz="1600" dirty="0" smtClean="0"/>
                    </a:p>
                    <a:p>
                      <a:pPr algn="l"/>
                      <a:r>
                        <a:rPr lang="fr-FR" sz="1400" b="0" i="1" dirty="0" smtClean="0"/>
                        <a:t>(problématiques</a:t>
                      </a:r>
                      <a:r>
                        <a:rPr lang="fr-FR" sz="1400" b="0" i="1" baseline="0" dirty="0" smtClean="0"/>
                        <a:t> identifiées, solutions mises en œuvre, différenciation, avantages concurrentiels visés…)</a:t>
                      </a:r>
                      <a:endParaRPr lang="fr-FR" sz="1400" b="0" i="1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8132"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Espace réservé du contenu 6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91348672"/>
              </p:ext>
            </p:extLst>
          </p:nvPr>
        </p:nvGraphicFramePr>
        <p:xfrm>
          <a:off x="529216" y="4625569"/>
          <a:ext cx="10291184" cy="2122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1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8094">
                <a:tc>
                  <a:txBody>
                    <a:bodyPr/>
                    <a:lstStyle/>
                    <a:p>
                      <a:pPr algn="l"/>
                      <a:r>
                        <a:rPr lang="fr-FR" sz="1600" dirty="0" smtClean="0"/>
                        <a:t>NATURE DES TRAVAUX/INVESTISSEMENTS ATTENDUS</a:t>
                      </a:r>
                    </a:p>
                    <a:p>
                      <a:pPr algn="l"/>
                      <a:r>
                        <a:rPr lang="fr-FR" sz="1400" b="0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(Projet de type RDI, Investissement et/ou amélioration de la performance écologique? Produits/services développés ou adaptés, Nature des investissements à réaliser, immobilisations corporelles et incorporelles créées)</a:t>
                      </a:r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0184"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Espace réservé du contenu 4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551067870"/>
              </p:ext>
            </p:extLst>
          </p:nvPr>
        </p:nvGraphicFramePr>
        <p:xfrm>
          <a:off x="529214" y="3021496"/>
          <a:ext cx="10291185" cy="1610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61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OBJECTIFS</a:t>
                      </a:r>
                      <a:r>
                        <a:rPr lang="fr-FR" sz="1600" baseline="0" dirty="0" smtClean="0"/>
                        <a:t>  DU PROJETS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1" baseline="0" dirty="0" smtClean="0"/>
                        <a:t>(objectifs techniques, retombées économiques attendues</a:t>
                      </a:r>
                      <a:r>
                        <a:rPr lang="fr-FR" sz="1400" b="0" i="1" dirty="0" smtClean="0"/>
                        <a:t>, objectifs</a:t>
                      </a:r>
                      <a:r>
                        <a:rPr lang="fr-FR" sz="1400" b="0" i="1" baseline="0" dirty="0" smtClean="0"/>
                        <a:t> sociétaux, Objectifs environnementaux</a:t>
                      </a:r>
                      <a:r>
                        <a:rPr lang="fr-FR" sz="1400" b="0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100" b="0" i="1" dirty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036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70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24442" y="223607"/>
            <a:ext cx="7920880" cy="4900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ADÉQUATION DU PROJET À L’AAP</a:t>
            </a:r>
            <a:endParaRPr lang="fr-FR" sz="36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Espace réservé du contenu 6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88398728"/>
              </p:ext>
            </p:extLst>
          </p:nvPr>
        </p:nvGraphicFramePr>
        <p:xfrm>
          <a:off x="5883969" y="3703983"/>
          <a:ext cx="5897216" cy="2707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7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445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PRIORITÉS DE</a:t>
                      </a:r>
                      <a:r>
                        <a:rPr lang="fr-FR" baseline="0" dirty="0" smtClean="0"/>
                        <a:t> LA FILIÈRE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1" baseline="0" dirty="0" smtClean="0"/>
                        <a:t>(Quelle est la cohérence de votre projet au regard des priorités de la filière ?)</a:t>
                      </a:r>
                      <a:endParaRPr lang="fr-FR" sz="1400" b="0" i="1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3251"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Espace réservé du contenu 6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22280851"/>
              </p:ext>
            </p:extLst>
          </p:nvPr>
        </p:nvGraphicFramePr>
        <p:xfrm>
          <a:off x="353620" y="1280749"/>
          <a:ext cx="5305055" cy="5174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5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389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PRIORITES 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ENJEUX</a:t>
                      </a:r>
                      <a:r>
                        <a:rPr lang="fr-FR" baseline="0" dirty="0" smtClean="0"/>
                        <a:t> DE L’AAP</a:t>
                      </a:r>
                    </a:p>
                    <a:p>
                      <a:pPr algn="ctr"/>
                      <a:r>
                        <a:rPr lang="fr-FR" sz="1400" b="0" i="1" baseline="0" dirty="0" smtClean="0"/>
                        <a:t>(en quoi votre projet répond-il aux enjeux de l’AAP ?)</a:t>
                      </a:r>
                      <a:endParaRPr lang="fr-FR" sz="1400" b="0" i="1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0582">
                <a:tc>
                  <a:txBody>
                    <a:bodyPr/>
                    <a:lstStyle/>
                    <a:p>
                      <a:r>
                        <a:rPr lang="fr-FR" sz="1200" b="1" i="0" dirty="0" smtClean="0">
                          <a:solidFill>
                            <a:srgbClr val="84868A"/>
                          </a:solidFill>
                        </a:rPr>
                        <a:t>Adéquation à l’AAP</a:t>
                      </a:r>
                    </a:p>
                    <a:p>
                      <a:endParaRPr lang="fr-FR" sz="1200" b="0" i="0" baseline="0" dirty="0" smtClean="0">
                        <a:solidFill>
                          <a:srgbClr val="84868A"/>
                        </a:solidFill>
                      </a:endParaRPr>
                    </a:p>
                    <a:p>
                      <a:endParaRPr lang="fr-FR" sz="1200" i="0" baseline="0" dirty="0" smtClean="0">
                        <a:solidFill>
                          <a:srgbClr val="84868A"/>
                        </a:solidFill>
                      </a:endParaRPr>
                    </a:p>
                    <a:p>
                      <a:r>
                        <a:rPr lang="fr-FR" sz="1200" b="1" i="0" dirty="0" smtClean="0">
                          <a:solidFill>
                            <a:srgbClr val="84868A"/>
                          </a:solidFill>
                        </a:rPr>
                        <a:t>Maturité</a:t>
                      </a:r>
                      <a:r>
                        <a:rPr lang="fr-FR" sz="1200" b="1" i="0" baseline="0" dirty="0" smtClean="0">
                          <a:solidFill>
                            <a:srgbClr val="84868A"/>
                          </a:solidFill>
                        </a:rPr>
                        <a:t> technique et financière </a:t>
                      </a:r>
                      <a:r>
                        <a:rPr lang="fr-FR" sz="1200" b="0" i="1" baseline="0" dirty="0" smtClean="0">
                          <a:solidFill>
                            <a:srgbClr val="84868A"/>
                          </a:solidFill>
                        </a:rPr>
                        <a:t>(capacité de mise en œuvre rapide)</a:t>
                      </a:r>
                    </a:p>
                    <a:p>
                      <a:endParaRPr lang="fr-FR" sz="1200" b="0" i="0" baseline="0" dirty="0" smtClean="0">
                        <a:solidFill>
                          <a:srgbClr val="84868A"/>
                        </a:solidFill>
                      </a:endParaRPr>
                    </a:p>
                    <a:p>
                      <a:endParaRPr lang="fr-FR" sz="1200" b="0" i="0" baseline="0" dirty="0" smtClean="0">
                        <a:solidFill>
                          <a:srgbClr val="84868A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baseline="0" dirty="0" smtClean="0">
                          <a:solidFill>
                            <a:srgbClr val="84868A"/>
                          </a:solidFill>
                        </a:rPr>
                        <a:t>Perspectives d’amélioration de la compétitivité </a:t>
                      </a:r>
                      <a:r>
                        <a:rPr lang="fr-FR" sz="1200" b="0" i="1" baseline="0" dirty="0" smtClean="0">
                          <a:solidFill>
                            <a:srgbClr val="84868A"/>
                          </a:solidFill>
                        </a:rPr>
                        <a:t>(augmentation du CA ou de la marge)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dirty="0" smtClean="0">
                        <a:solidFill>
                          <a:srgbClr val="84868A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dirty="0" smtClean="0">
                        <a:solidFill>
                          <a:srgbClr val="84868A"/>
                        </a:solidFill>
                      </a:endParaRPr>
                    </a:p>
                    <a:p>
                      <a:r>
                        <a:rPr lang="fr-FR" sz="1200" b="1" i="0" dirty="0" smtClean="0">
                          <a:solidFill>
                            <a:srgbClr val="84868A"/>
                          </a:solidFill>
                        </a:rPr>
                        <a:t>Perspectives d’investissements</a:t>
                      </a:r>
                      <a:r>
                        <a:rPr lang="fr-FR" sz="1200" b="1" i="0" baseline="0" dirty="0" smtClean="0">
                          <a:solidFill>
                            <a:srgbClr val="84868A"/>
                          </a:solidFill>
                        </a:rPr>
                        <a:t> industriels </a:t>
                      </a:r>
                      <a:r>
                        <a:rPr lang="fr-FR" sz="1200" b="0" i="1" baseline="0" dirty="0" smtClean="0">
                          <a:solidFill>
                            <a:srgbClr val="84868A"/>
                          </a:solidFill>
                        </a:rPr>
                        <a:t>sur le territoire au-delà du projet</a:t>
                      </a:r>
                    </a:p>
                    <a:p>
                      <a:endParaRPr lang="fr-FR" sz="1200" b="0" i="1" baseline="0" dirty="0" smtClean="0">
                        <a:solidFill>
                          <a:srgbClr val="84868A"/>
                        </a:solidFill>
                      </a:endParaRPr>
                    </a:p>
                    <a:p>
                      <a:endParaRPr lang="fr-FR" sz="1200" b="0" i="1" baseline="0" dirty="0" smtClean="0">
                        <a:solidFill>
                          <a:srgbClr val="84868A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baseline="0" dirty="0" err="1" smtClean="0">
                          <a:solidFill>
                            <a:srgbClr val="84868A"/>
                          </a:solidFill>
                        </a:rPr>
                        <a:t>Incitativité</a:t>
                      </a:r>
                      <a:r>
                        <a:rPr lang="fr-FR" sz="1200" b="1" i="0" baseline="0" dirty="0" smtClean="0">
                          <a:solidFill>
                            <a:srgbClr val="84868A"/>
                          </a:solidFill>
                        </a:rPr>
                        <a:t> de l’aide </a:t>
                      </a:r>
                      <a:r>
                        <a:rPr lang="fr-FR" sz="1200" b="0" i="1" baseline="0" dirty="0" smtClean="0">
                          <a:solidFill>
                            <a:srgbClr val="84868A"/>
                          </a:solidFill>
                        </a:rPr>
                        <a:t>(réalisation d’investissements qui n’auraient pas pu être réalisés)</a:t>
                      </a:r>
                      <a:endParaRPr lang="fr-FR" sz="1200" b="0" i="1" dirty="0" smtClean="0">
                        <a:solidFill>
                          <a:srgbClr val="84868A"/>
                        </a:solidFill>
                      </a:endParaRPr>
                    </a:p>
                    <a:p>
                      <a:endParaRPr lang="fr-FR" sz="1200" b="0" i="0" baseline="0" dirty="0" smtClean="0"/>
                    </a:p>
                    <a:p>
                      <a:endParaRPr lang="fr-FR" sz="1200" b="0" i="0" baseline="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Espace réservé du contenu 6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529562"/>
              </p:ext>
            </p:extLst>
          </p:nvPr>
        </p:nvGraphicFramePr>
        <p:xfrm>
          <a:off x="5883969" y="1318591"/>
          <a:ext cx="5897216" cy="2299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7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4633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Liens avec des projets d’innovation en cours ou</a:t>
                      </a:r>
                      <a:r>
                        <a:rPr lang="fr-FR" baseline="0" dirty="0" smtClean="0"/>
                        <a:t> à venir</a:t>
                      </a:r>
                      <a:endParaRPr lang="fr-FR" dirty="0" smtClean="0"/>
                    </a:p>
                  </a:txBody>
                  <a:tcPr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4619"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06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24441" y="362755"/>
            <a:ext cx="11767559" cy="4900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 smtClean="0">
                <a:solidFill>
                  <a:srgbClr val="002D3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EXPLOITATION ECONOMIQUE ET INDUSTRIELLE DU PROJET</a:t>
            </a:r>
            <a:endParaRPr lang="fr-FR" sz="2800" b="1" dirty="0">
              <a:solidFill>
                <a:srgbClr val="002D3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Espace réservé du contenu 3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17153147"/>
              </p:ext>
            </p:extLst>
          </p:nvPr>
        </p:nvGraphicFramePr>
        <p:xfrm>
          <a:off x="119270" y="1332440"/>
          <a:ext cx="11940210" cy="4051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4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4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0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4176">
                  <a:extLst>
                    <a:ext uri="{9D8B030D-6E8A-4147-A177-3AD203B41FA5}">
                      <a16:colId xmlns:a16="http://schemas.microsoft.com/office/drawing/2014/main" val="3225849169"/>
                    </a:ext>
                  </a:extLst>
                </a:gridCol>
              </a:tblGrid>
              <a:tr h="104632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PRODUITS OU SERVICES ISSUS</a:t>
                      </a:r>
                      <a:r>
                        <a:rPr lang="fr-FR" sz="1600" baseline="0" dirty="0" smtClean="0"/>
                        <a:t> DU PROJET</a:t>
                      </a:r>
                      <a:endParaRPr lang="fr-FR" sz="1600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MODÈLES ÉCONOMIQUES ASSOCIÉS</a:t>
                      </a:r>
                      <a:endParaRPr lang="fr-FR" sz="1200" i="1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MARCHES VISÉS</a:t>
                      </a:r>
                    </a:p>
                    <a:p>
                      <a:pPr algn="ctr"/>
                      <a:r>
                        <a:rPr lang="fr-FR" sz="1400" b="0" i="1" dirty="0" smtClean="0"/>
                        <a:t>(taille, acteurs déjà présents, solutions concurrentes,</a:t>
                      </a:r>
                      <a:r>
                        <a:rPr lang="fr-FR" sz="1400" b="0" i="1" baseline="0" dirty="0" smtClean="0"/>
                        <a:t> tendance de croissance des marchés cibles…)</a:t>
                      </a:r>
                      <a:endParaRPr lang="fr-FR" sz="1400" b="0" i="1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CHOIX EFFECTUÉS</a:t>
                      </a:r>
                      <a:r>
                        <a:rPr lang="fr-FR" sz="1600" baseline="0" dirty="0" smtClean="0"/>
                        <a:t> PERMETTANT AVANTAGE COMPÉTITIF </a:t>
                      </a:r>
                    </a:p>
                    <a:p>
                      <a:pPr algn="ctr"/>
                      <a:r>
                        <a:rPr lang="fr-FR" sz="1400" b="0" i="1" baseline="0" dirty="0" smtClean="0"/>
                        <a:t>(cibles clientèle, zone géographique, prix, qualité…)</a:t>
                      </a:r>
                      <a:endParaRPr lang="fr-FR" sz="1400" b="0" i="1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INDUSTRIALISATION ET COMMERCIALISATION</a:t>
                      </a:r>
                      <a:endParaRPr lang="fr-FR" sz="1600" baseline="0" dirty="0" smtClean="0"/>
                    </a:p>
                    <a:p>
                      <a:pPr algn="ctr"/>
                      <a:r>
                        <a:rPr lang="fr-FR" sz="1400" b="0" i="1" baseline="0" dirty="0" smtClean="0"/>
                        <a:t>(stratégie, organisation et planning…)</a:t>
                      </a:r>
                      <a:endParaRPr lang="fr-FR" sz="1400" b="0" i="1" dirty="0" smtClean="0"/>
                    </a:p>
                    <a:p>
                      <a:pPr algn="ctr"/>
                      <a:endParaRPr lang="fr-FR" sz="1400" b="0" i="1" dirty="0"/>
                    </a:p>
                  </a:txBody>
                  <a:tcPr anchor="ctr">
                    <a:solidFill>
                      <a:srgbClr val="5360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3918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3918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918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002D3C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34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FBB34249-8862-4631-9B9C-73D353644E26}" vid="{597AAD31-FD64-439B-85C2-458C4C56B1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2437</TotalTime>
  <Words>777</Words>
  <Application>Microsoft Office PowerPoint</Application>
  <PresentationFormat>Grand écran</PresentationFormat>
  <Paragraphs>167</Paragraphs>
  <Slides>14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HermesFB Regular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IRT-Jules-Verne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ALLIOT Audrey</dc:creator>
  <cp:lastModifiedBy>ERRIEN Aude-Ysoline</cp:lastModifiedBy>
  <cp:revision>128</cp:revision>
  <dcterms:created xsi:type="dcterms:W3CDTF">2019-05-06T09:09:59Z</dcterms:created>
  <dcterms:modified xsi:type="dcterms:W3CDTF">2020-11-23T18:36:34Z</dcterms:modified>
</cp:coreProperties>
</file>